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19"/>
  </p:notesMasterIdLst>
  <p:sldIdLst>
    <p:sldId id="285" r:id="rId6"/>
    <p:sldId id="290" r:id="rId7"/>
    <p:sldId id="293" r:id="rId8"/>
    <p:sldId id="294" r:id="rId9"/>
    <p:sldId id="301" r:id="rId10"/>
    <p:sldId id="304" r:id="rId11"/>
    <p:sldId id="306" r:id="rId12"/>
    <p:sldId id="295" r:id="rId13"/>
    <p:sldId id="298" r:id="rId14"/>
    <p:sldId id="299" r:id="rId15"/>
    <p:sldId id="288" r:id="rId16"/>
    <p:sldId id="272" r:id="rId17"/>
    <p:sldId id="259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Black" panose="020F0A02020204030203" pitchFamily="34" charset="0"/>
      <p:bold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énez Argudo, Sara María" initials="JASM" lastIdx="0" clrIdx="0">
    <p:extLst>
      <p:ext uri="{19B8F6BF-5375-455C-9EA6-DF929625EA0E}">
        <p15:presenceInfo xmlns:p15="http://schemas.microsoft.com/office/powerpoint/2012/main" userId="S-1-5-21-2022465157-789675194-1130643225-132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25E"/>
    <a:srgbClr val="3D3D6B"/>
    <a:srgbClr val="6B81AD"/>
    <a:srgbClr val="996633"/>
    <a:srgbClr val="353C5D"/>
    <a:srgbClr val="586F9E"/>
    <a:srgbClr val="4B5E85"/>
    <a:srgbClr val="5C74A4"/>
    <a:srgbClr val="45577B"/>
    <a:srgbClr val="3D4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212C01-C674-4CEA-9EDA-87EAF6A7053B}">
  <a:tblStyle styleId="{0E212C01-C674-4CEA-9EDA-87EAF6A705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806" y="-6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438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962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1eb3a8f4e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41eb3a8f4e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2d853e9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2d853e9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89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s-ES" dirty="0">
                <a:latin typeface="Lato" panose="020F0502020204030203" pitchFamily="34" charset="0"/>
              </a:rPr>
              <a:t>Los daños generados por la riada de octubre del ´82 con la  rotura de la presa de </a:t>
            </a:r>
            <a:r>
              <a:rPr lang="es-ES" dirty="0" err="1">
                <a:latin typeface="Lato" panose="020F0502020204030203" pitchFamily="34" charset="0"/>
              </a:rPr>
              <a:t>Tous</a:t>
            </a:r>
            <a:r>
              <a:rPr lang="es-ES" dirty="0">
                <a:latin typeface="Lato" panose="020F0502020204030203" pitchFamily="34" charset="0"/>
              </a:rPr>
              <a:t> ponen en evidencia la necesidad de revisar y diseñar nuevos programa de prevención Hidrológica.</a:t>
            </a:r>
          </a:p>
          <a:p>
            <a:pPr marL="158750" indent="0">
              <a:buNone/>
            </a:pPr>
            <a:endParaRPr lang="es-ES" dirty="0">
              <a:latin typeface="Lato" panose="020F0502020204030203" pitchFamily="34" charset="0"/>
            </a:endParaRPr>
          </a:p>
          <a:p>
            <a:pPr marL="158750" indent="0">
              <a:buNone/>
            </a:pPr>
            <a:r>
              <a:rPr lang="es-ES" dirty="0">
                <a:latin typeface="Lato" panose="020F0502020204030203" pitchFamily="34" charset="0"/>
              </a:rPr>
              <a:t>A raíz de ahí se implanta por primera vez el SAIH en la CHJ, que cambiará de forma radical la forma de gestionar los episodios de avenidas en la Demarcación, y cuya experiencia se transferirá al resto de Confederaciones.</a:t>
            </a:r>
          </a:p>
          <a:p>
            <a:pPr marL="158750" indent="0">
              <a:buNone/>
            </a:pPr>
            <a:endParaRPr lang="es-ES" dirty="0">
              <a:latin typeface="Lato" panose="020F0502020204030203" pitchFamily="34" charset="0"/>
            </a:endParaRPr>
          </a:p>
          <a:p>
            <a:pPr marL="158750" indent="0">
              <a:buNone/>
            </a:pPr>
            <a:r>
              <a:rPr lang="es-ES" dirty="0">
                <a:latin typeface="Lato" panose="020F0502020204030203" pitchFamily="34" charset="0"/>
              </a:rPr>
              <a:t>Desgraciadamente los sucesos vividos recientemente durante la pasada DANA de octubre del 24 nos sitúan en nuevos retos, donde los eventos meteorólogos han superado  las previsiones de diseño y donde el </a:t>
            </a:r>
            <a:r>
              <a:rPr lang="es-ES" dirty="0" err="1">
                <a:latin typeface="Lato" panose="020F0502020204030203" pitchFamily="34" charset="0"/>
              </a:rPr>
              <a:t>el</a:t>
            </a:r>
            <a:r>
              <a:rPr lang="es-ES" dirty="0">
                <a:latin typeface="Lato" panose="020F0502020204030203" pitchFamily="34" charset="0"/>
              </a:rPr>
              <a:t> desarrollo urbanístico e industrial y el modelo de vida actual,  supone un claro incremento de los daños.</a:t>
            </a:r>
          </a:p>
          <a:p>
            <a:pPr marL="158750" indent="0">
              <a:buNone/>
            </a:pPr>
            <a:endParaRPr lang="es-ES" dirty="0">
              <a:latin typeface="Lato" panose="020F0502020204030203" pitchFamily="34" charset="0"/>
            </a:endParaRPr>
          </a:p>
          <a:p>
            <a:pPr marL="158750" indent="0">
              <a:buNone/>
            </a:pPr>
            <a:r>
              <a:rPr lang="es-ES" dirty="0">
                <a:latin typeface="Lato" panose="020F0502020204030203" pitchFamily="34" charset="0"/>
              </a:rPr>
              <a:t>Y ahí estamos en este momento.</a:t>
            </a:r>
            <a:endParaRPr lang="es-ES" dirty="0"/>
          </a:p>
          <a:p>
            <a:pPr marL="158750" indent="0">
              <a:buNone/>
            </a:pPr>
            <a:endParaRPr lang="es-ES" strike="sngStrike" dirty="0"/>
          </a:p>
        </p:txBody>
      </p:sp>
    </p:spTree>
    <p:extLst>
      <p:ext uri="{BB962C8B-B14F-4D97-AF65-F5344CB8AC3E}">
        <p14:creationId xmlns:p14="http://schemas.microsoft.com/office/powerpoint/2010/main" val="201297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42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17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42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597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74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Marcador de notas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68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jp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Portada presentación CHJ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1137809"/>
            <a:ext cx="378561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152881"/>
            <a:ext cx="3785616" cy="7071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87" y="4152881"/>
            <a:ext cx="2359356" cy="646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2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Google Shape;24;p5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baseline="0" smtClean="0">
                <a:solidFill>
                  <a:schemeClr val="bg1"/>
                </a:solidFill>
              </a:rPr>
              <a:pPr/>
              <a:t>‹Nº›</a:t>
            </a:fld>
            <a:endParaRPr lang="es-ES" baseline="0" dirty="0">
              <a:solidFill>
                <a:schemeClr val="bg1"/>
              </a:solidFill>
            </a:endParaRPr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8678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53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348"/>
            <a:ext cx="9144000" cy="835152"/>
          </a:xfrm>
          <a:prstGeom prst="rect">
            <a:avLst/>
          </a:prstGeom>
        </p:spPr>
      </p:pic>
      <p:sp>
        <p:nvSpPr>
          <p:cNvPr id="6" name="Google Shape;24;p5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baseline="0" smtClean="0">
                <a:solidFill>
                  <a:schemeClr val="tx1"/>
                </a:solidFill>
              </a:rPr>
              <a:pPr/>
              <a:t>‹Nº›</a:t>
            </a:fld>
            <a:endParaRPr lang="es-ES" baseline="0" dirty="0">
              <a:solidFill>
                <a:schemeClr val="tx1"/>
              </a:solidFill>
            </a:endParaRPr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69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54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3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53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348"/>
            <a:ext cx="9144000" cy="835152"/>
          </a:xfrm>
          <a:prstGeom prst="rect">
            <a:avLst/>
          </a:prstGeom>
        </p:spPr>
      </p:pic>
      <p:sp>
        <p:nvSpPr>
          <p:cNvPr id="6" name="Google Shape;24;p5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baseline="0" smtClean="0">
                <a:solidFill>
                  <a:schemeClr val="tx1"/>
                </a:solidFill>
              </a:rPr>
              <a:pPr/>
              <a:t>‹Nº›</a:t>
            </a:fld>
            <a:endParaRPr lang="es-ES" baseline="0" dirty="0">
              <a:solidFill>
                <a:schemeClr val="tx1"/>
              </a:solidFill>
            </a:endParaRPr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69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90495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en 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62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en blanc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358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769620" y="2337515"/>
            <a:ext cx="4112605" cy="1320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None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45" y="1152475"/>
            <a:ext cx="3505504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41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ones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45" y="1152475"/>
            <a:ext cx="3505504" cy="3487214"/>
          </a:xfrm>
          <a:prstGeom prst="rect">
            <a:avLst/>
          </a:prstGeom>
        </p:spPr>
      </p:pic>
      <p:sp>
        <p:nvSpPr>
          <p:cNvPr id="10" name="Google Shape;18;p4"/>
          <p:cNvSpPr txBox="1">
            <a:spLocks noGrp="1"/>
          </p:cNvSpPr>
          <p:nvPr>
            <p:ph type="body" idx="1"/>
          </p:nvPr>
        </p:nvSpPr>
        <p:spPr>
          <a:xfrm>
            <a:off x="769620" y="2337515"/>
            <a:ext cx="4112605" cy="1320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None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517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 gota de a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73" y="-1708"/>
            <a:ext cx="3674827" cy="5138106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32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179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 gota de agua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73" y="-1708"/>
            <a:ext cx="3674827" cy="5138106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32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099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-72480"/>
            <a:ext cx="3425952" cy="5138928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911288" y="937043"/>
            <a:ext cx="4112605" cy="3110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 algn="just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31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1137809"/>
            <a:ext cx="378561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152881"/>
            <a:ext cx="3785616" cy="7071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87" y="4152881"/>
            <a:ext cx="23593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41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-72480"/>
            <a:ext cx="3425952" cy="5138928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911288" y="937043"/>
            <a:ext cx="4112605" cy="3110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 algn="just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116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Diseño personalizado-3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Google Shape;18;p4"/>
          <p:cNvSpPr txBox="1">
            <a:spLocks noGrp="1"/>
          </p:cNvSpPr>
          <p:nvPr>
            <p:ph type="body" idx="13"/>
          </p:nvPr>
        </p:nvSpPr>
        <p:spPr>
          <a:xfrm>
            <a:off x="4727850" y="1152291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5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Google Shape;18;p4"/>
          <p:cNvSpPr txBox="1">
            <a:spLocks noGrp="1"/>
          </p:cNvSpPr>
          <p:nvPr>
            <p:ph type="body" idx="13"/>
          </p:nvPr>
        </p:nvSpPr>
        <p:spPr>
          <a:xfrm>
            <a:off x="4727850" y="1152291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890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1D1D59"/>
          </a:solidFill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944880" y="4522405"/>
            <a:ext cx="7702838" cy="396305"/>
          </a:xfrm>
        </p:spPr>
        <p:txBody>
          <a:bodyPr>
            <a:normAutofit/>
          </a:bodyPr>
          <a:lstStyle>
            <a:lvl1pPr algn="ctr">
              <a:defRPr sz="1200" b="0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 userDrawn="1"/>
        </p:nvSpPr>
        <p:spPr>
          <a:xfrm>
            <a:off x="1042281" y="675533"/>
            <a:ext cx="70594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500" b="1" i="0" u="none" strike="noStrike" cap="none" baseline="0">
                <a:solidFill>
                  <a:schemeClr val="bg1"/>
                </a:solidFill>
                <a:latin typeface="Lato Black" panose="020F0A0202020403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baseline="0" dirty="0">
                <a:latin typeface="Lato" panose="020F0502020204030203" pitchFamily="34" charset="0"/>
              </a:rPr>
              <a:t>Tabla</a:t>
            </a:r>
          </a:p>
        </p:txBody>
      </p:sp>
    </p:spTree>
    <p:extLst>
      <p:ext uri="{BB962C8B-B14F-4D97-AF65-F5344CB8AC3E}">
        <p14:creationId xmlns:p14="http://schemas.microsoft.com/office/powerpoint/2010/main" val="3876551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e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1D1D59"/>
          </a:solidFill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944880" y="4522405"/>
            <a:ext cx="7702838" cy="396305"/>
          </a:xfrm>
        </p:spPr>
        <p:txBody>
          <a:bodyPr>
            <a:normAutofit/>
          </a:bodyPr>
          <a:lstStyle>
            <a:lvl1pPr algn="ctr">
              <a:defRPr sz="1200" b="0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 userDrawn="1"/>
        </p:nvSpPr>
        <p:spPr>
          <a:xfrm>
            <a:off x="1042281" y="675533"/>
            <a:ext cx="70594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500" b="1" i="0" u="none" strike="noStrike" cap="none" baseline="0">
                <a:solidFill>
                  <a:schemeClr val="bg1"/>
                </a:solidFill>
                <a:latin typeface="Lato Black" panose="020F0A0202020403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baseline="0" dirty="0">
                <a:latin typeface="Lato" panose="020F0502020204030203" pitchFamily="34" charset="0"/>
              </a:rPr>
              <a:t>Enumeración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1636531"/>
            <a:ext cx="1219306" cy="12193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85" y="1605001"/>
            <a:ext cx="1219306" cy="12193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880" y="1605001"/>
            <a:ext cx="1219306" cy="12193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5" y="1605001"/>
            <a:ext cx="1219306" cy="12193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8" y="1897634"/>
            <a:ext cx="682811" cy="634039"/>
          </a:xfrm>
          <a:prstGeom prst="rect">
            <a:avLst/>
          </a:prstGeom>
        </p:spPr>
      </p:pic>
      <p:sp>
        <p:nvSpPr>
          <p:cNvPr id="21" name="Marcador de texto 38"/>
          <p:cNvSpPr>
            <a:spLocks noGrp="1"/>
          </p:cNvSpPr>
          <p:nvPr>
            <p:ph type="body" sz="quarter" idx="10" hasCustomPrompt="1"/>
          </p:nvPr>
        </p:nvSpPr>
        <p:spPr>
          <a:xfrm>
            <a:off x="365493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2" name="Marcador de texto 3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92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Descripción</a:t>
            </a:r>
            <a:endParaRPr lang="es-ES" dirty="0"/>
          </a:p>
        </p:txBody>
      </p:sp>
      <p:sp>
        <p:nvSpPr>
          <p:cNvPr id="23" name="Marcador de texto 38"/>
          <p:cNvSpPr>
            <a:spLocks noGrp="1"/>
          </p:cNvSpPr>
          <p:nvPr>
            <p:ph type="body" sz="quarter" idx="12" hasCustomPrompt="1"/>
          </p:nvPr>
        </p:nvSpPr>
        <p:spPr>
          <a:xfrm>
            <a:off x="2514118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4" name="Marcador de texto 38"/>
          <p:cNvSpPr>
            <a:spLocks noGrp="1"/>
          </p:cNvSpPr>
          <p:nvPr>
            <p:ph type="body" sz="quarter" idx="13" hasCustomPrompt="1"/>
          </p:nvPr>
        </p:nvSpPr>
        <p:spPr>
          <a:xfrm>
            <a:off x="2514117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Descripción</a:t>
            </a:r>
            <a:endParaRPr lang="es-ES" dirty="0"/>
          </a:p>
        </p:txBody>
      </p:sp>
      <p:sp>
        <p:nvSpPr>
          <p:cNvPr id="25" name="Marcador de texto 38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42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6" name="Marcador de texto 38"/>
          <p:cNvSpPr>
            <a:spLocks noGrp="1"/>
          </p:cNvSpPr>
          <p:nvPr>
            <p:ph type="body" sz="quarter" idx="15" hasCustomPrompt="1"/>
          </p:nvPr>
        </p:nvSpPr>
        <p:spPr>
          <a:xfrm>
            <a:off x="4662741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Descripción</a:t>
            </a:r>
            <a:endParaRPr lang="es-ES" dirty="0"/>
          </a:p>
        </p:txBody>
      </p:sp>
      <p:sp>
        <p:nvSpPr>
          <p:cNvPr id="27" name="Marcador de texto 38"/>
          <p:cNvSpPr>
            <a:spLocks noGrp="1"/>
          </p:cNvSpPr>
          <p:nvPr>
            <p:ph type="body" sz="quarter" idx="16" hasCustomPrompt="1"/>
          </p:nvPr>
        </p:nvSpPr>
        <p:spPr>
          <a:xfrm>
            <a:off x="6811365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8" name="Marcador de texto 38"/>
          <p:cNvSpPr>
            <a:spLocks noGrp="1"/>
          </p:cNvSpPr>
          <p:nvPr>
            <p:ph type="body" sz="quarter" idx="17" hasCustomPrompt="1"/>
          </p:nvPr>
        </p:nvSpPr>
        <p:spPr>
          <a:xfrm>
            <a:off x="6811364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Descripción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0799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4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1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03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"/>
            <a:ext cx="9144000" cy="51417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44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2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"/>
            <a:ext cx="9144000" cy="514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7"/>
            <a:ext cx="9144000" cy="5108925"/>
          </a:xfrm>
          <a:prstGeom prst="rect">
            <a:avLst/>
          </a:prstGeom>
        </p:spPr>
      </p:pic>
      <p:sp>
        <p:nvSpPr>
          <p:cNvPr id="5" name="Google Shape;358;p33"/>
          <p:cNvSpPr txBox="1"/>
          <p:nvPr userDrawn="1"/>
        </p:nvSpPr>
        <p:spPr>
          <a:xfrm>
            <a:off x="2723950" y="1758250"/>
            <a:ext cx="3677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Gracias</a:t>
            </a:r>
            <a:endParaRPr sz="4200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6" name="Google Shape;369;p33"/>
          <p:cNvGrpSpPr/>
          <p:nvPr userDrawn="1"/>
        </p:nvGrpSpPr>
        <p:grpSpPr>
          <a:xfrm>
            <a:off x="4393253" y="3286084"/>
            <a:ext cx="357561" cy="357582"/>
            <a:chOff x="864491" y="1723250"/>
            <a:chExt cx="397866" cy="397887"/>
          </a:xfrm>
        </p:grpSpPr>
        <p:sp>
          <p:nvSpPr>
            <p:cNvPr id="7" name="Google Shape;370;p3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1;p3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2;p3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oogle Shape;373;p33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0010" y="457475"/>
            <a:ext cx="984973" cy="9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4;p33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9751" y="3958050"/>
            <a:ext cx="3245450" cy="60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75;p33"/>
          <p:cNvGrpSpPr/>
          <p:nvPr userDrawn="1"/>
        </p:nvGrpSpPr>
        <p:grpSpPr>
          <a:xfrm>
            <a:off x="4879634" y="3338200"/>
            <a:ext cx="387681" cy="272572"/>
            <a:chOff x="3386036" y="1746339"/>
            <a:chExt cx="397907" cy="279762"/>
          </a:xfrm>
        </p:grpSpPr>
        <p:sp>
          <p:nvSpPr>
            <p:cNvPr id="13" name="Google Shape;376;p33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7;p33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378;p33"/>
          <p:cNvSpPr/>
          <p:nvPr userDrawn="1"/>
        </p:nvSpPr>
        <p:spPr>
          <a:xfrm>
            <a:off x="3875587" y="3309389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4BB3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8;p33"/>
          <p:cNvSpPr txBox="1"/>
          <p:nvPr userDrawn="1"/>
        </p:nvSpPr>
        <p:spPr>
          <a:xfrm>
            <a:off x="2839230" y="2331139"/>
            <a:ext cx="34656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000"/>
              </a:spcAft>
            </a:pP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contacto@chj.es</a:t>
            </a: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+34963938800</a:t>
            </a:r>
            <a:b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ww.chj.es</a:t>
            </a:r>
            <a:endParaRPr sz="1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Índice contenidos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22" name="Google Shape;14;p3"/>
          <p:cNvSpPr txBox="1">
            <a:spLocks noGrp="1"/>
          </p:cNvSpPr>
          <p:nvPr>
            <p:ph type="title"/>
          </p:nvPr>
        </p:nvSpPr>
        <p:spPr>
          <a:xfrm>
            <a:off x="411120" y="868104"/>
            <a:ext cx="8321760" cy="4425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500" b="0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4" name="Google Shape;61;p14"/>
          <p:cNvSpPr txBox="1"/>
          <p:nvPr userDrawn="1"/>
        </p:nvSpPr>
        <p:spPr>
          <a:xfrm>
            <a:off x="720000" y="597175"/>
            <a:ext cx="7704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Índice de contenidos</a:t>
            </a:r>
            <a:endParaRPr sz="2500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1543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Marcador de texto 38"/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220282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consectetur</a:t>
            </a:r>
            <a:endParaRPr lang="es-ES" dirty="0"/>
          </a:p>
        </p:txBody>
      </p:sp>
      <p:sp>
        <p:nvSpPr>
          <p:cNvPr id="44" name="Marcador de texto 38"/>
          <p:cNvSpPr>
            <a:spLocks noGrp="1"/>
          </p:cNvSpPr>
          <p:nvPr>
            <p:ph type="body" sz="quarter" idx="12" hasCustomPrompt="1"/>
          </p:nvPr>
        </p:nvSpPr>
        <p:spPr>
          <a:xfrm>
            <a:off x="4408868" y="171543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5" name="Marcador de texto 38"/>
          <p:cNvSpPr>
            <a:spLocks noGrp="1"/>
          </p:cNvSpPr>
          <p:nvPr>
            <p:ph type="body" sz="quarter" idx="13" hasCustomPrompt="1"/>
          </p:nvPr>
        </p:nvSpPr>
        <p:spPr>
          <a:xfrm>
            <a:off x="4408867" y="220282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consectetur</a:t>
            </a:r>
            <a:endParaRPr lang="es-ES" dirty="0"/>
          </a:p>
        </p:txBody>
      </p:sp>
      <p:sp>
        <p:nvSpPr>
          <p:cNvPr id="46" name="Marcador de texto 38"/>
          <p:cNvSpPr>
            <a:spLocks noGrp="1"/>
          </p:cNvSpPr>
          <p:nvPr>
            <p:ph type="body" sz="quarter" idx="14" hasCustomPrompt="1"/>
          </p:nvPr>
        </p:nvSpPr>
        <p:spPr>
          <a:xfrm>
            <a:off x="4525056" y="1159034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/>
                <a:ea typeface="Lato Black"/>
                <a:cs typeface="Lato Black"/>
                <a:sym typeface="Arial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dirty="0"/>
              <a:t>02</a:t>
            </a:r>
          </a:p>
        </p:txBody>
      </p:sp>
      <p:sp>
        <p:nvSpPr>
          <p:cNvPr id="47" name="Marcador de texto 38"/>
          <p:cNvSpPr>
            <a:spLocks noGrp="1"/>
          </p:cNvSpPr>
          <p:nvPr>
            <p:ph type="body" sz="quarter" idx="15" hasCustomPrompt="1"/>
          </p:nvPr>
        </p:nvSpPr>
        <p:spPr>
          <a:xfrm>
            <a:off x="1062926" y="1159033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/>
                <a:ea typeface="Lato Black"/>
                <a:cs typeface="Lato Black"/>
                <a:sym typeface="Arial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dirty="0"/>
              <a:t>01</a:t>
            </a:r>
          </a:p>
        </p:txBody>
      </p:sp>
      <p:sp>
        <p:nvSpPr>
          <p:cNvPr id="54" name="Marcador de texto 38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358681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5" name="Marcador de texto 38"/>
          <p:cNvSpPr>
            <a:spLocks noGrp="1"/>
          </p:cNvSpPr>
          <p:nvPr>
            <p:ph type="body" sz="quarter" idx="17" hasCustomPrompt="1"/>
          </p:nvPr>
        </p:nvSpPr>
        <p:spPr>
          <a:xfrm>
            <a:off x="914399" y="407420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consectetur</a:t>
            </a:r>
            <a:endParaRPr lang="es-ES" dirty="0"/>
          </a:p>
        </p:txBody>
      </p:sp>
      <p:sp>
        <p:nvSpPr>
          <p:cNvPr id="56" name="Marcador de texto 38"/>
          <p:cNvSpPr>
            <a:spLocks noGrp="1"/>
          </p:cNvSpPr>
          <p:nvPr>
            <p:ph type="body" sz="quarter" idx="18" hasCustomPrompt="1"/>
          </p:nvPr>
        </p:nvSpPr>
        <p:spPr>
          <a:xfrm>
            <a:off x="4408868" y="358681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38"/>
          <p:cNvSpPr>
            <a:spLocks noGrp="1"/>
          </p:cNvSpPr>
          <p:nvPr>
            <p:ph type="body" sz="quarter" idx="19" hasCustomPrompt="1"/>
          </p:nvPr>
        </p:nvSpPr>
        <p:spPr>
          <a:xfrm>
            <a:off x="4408867" y="407420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consectetur</a:t>
            </a:r>
            <a:endParaRPr lang="es-ES" dirty="0"/>
          </a:p>
        </p:txBody>
      </p:sp>
      <p:sp>
        <p:nvSpPr>
          <p:cNvPr id="58" name="Marcador de texto 38"/>
          <p:cNvSpPr>
            <a:spLocks noGrp="1"/>
          </p:cNvSpPr>
          <p:nvPr>
            <p:ph type="body" sz="quarter" idx="20" hasCustomPrompt="1"/>
          </p:nvPr>
        </p:nvSpPr>
        <p:spPr>
          <a:xfrm>
            <a:off x="4525056" y="3030414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/>
                <a:ea typeface="Lato Black"/>
                <a:cs typeface="Lato Black"/>
                <a:sym typeface="Arial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dirty="0"/>
              <a:t>04</a:t>
            </a:r>
          </a:p>
        </p:txBody>
      </p:sp>
      <p:sp>
        <p:nvSpPr>
          <p:cNvPr id="59" name="Marcador de texto 38"/>
          <p:cNvSpPr>
            <a:spLocks noGrp="1"/>
          </p:cNvSpPr>
          <p:nvPr>
            <p:ph type="body" sz="quarter" idx="21" hasCustomPrompt="1"/>
          </p:nvPr>
        </p:nvSpPr>
        <p:spPr>
          <a:xfrm>
            <a:off x="1062925" y="3030413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/>
                <a:ea typeface="Lato Black"/>
                <a:cs typeface="Lato Black"/>
                <a:sym typeface="Arial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22205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Diseño personalizado-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2"/>
            <a:ext cx="9144000" cy="5136908"/>
          </a:xfrm>
          <a:prstGeom prst="rect">
            <a:avLst/>
          </a:prstGeom>
        </p:spPr>
      </p:pic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655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381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1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7"/>
            <a:ext cx="9144000" cy="510892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34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5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8146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48" r:id="rId3"/>
    <p:sldLayoutId id="2147483684" r:id="rId4"/>
    <p:sldLayoutId id="2147483650" r:id="rId5"/>
    <p:sldLayoutId id="2147483662" r:id="rId6"/>
    <p:sldLayoutId id="2147483666" r:id="rId7"/>
    <p:sldLayoutId id="2147483661" r:id="rId8"/>
    <p:sldLayoutId id="2147483667" r:id="rId9"/>
    <p:sldLayoutId id="2147483663" r:id="rId10"/>
    <p:sldLayoutId id="2147483664" r:id="rId11"/>
    <p:sldLayoutId id="2147483665" r:id="rId12"/>
    <p:sldLayoutId id="2147483685" r:id="rId13"/>
    <p:sldLayoutId id="2147483686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51" r:id="rId21"/>
    <p:sldLayoutId id="2147483668" r:id="rId22"/>
    <p:sldLayoutId id="2147483681" r:id="rId23"/>
    <p:sldLayoutId id="2147483682" r:id="rId24"/>
    <p:sldLayoutId id="2147483669" r:id="rId25"/>
    <p:sldLayoutId id="2147483671" r:id="rId26"/>
    <p:sldLayoutId id="2147483670" r:id="rId27"/>
    <p:sldLayoutId id="2147483672" r:id="rId28"/>
    <p:sldLayoutId id="214748365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18" Type="http://schemas.openxmlformats.org/officeDocument/2006/relationships/image" Target="../media/image4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1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Ntvalencia\CALIDAD\Formacion\040121_Curso_Typsa\Documentacion\MMG\chlorophyla.avi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699" y="1137809"/>
            <a:ext cx="7010375" cy="841800"/>
          </a:xfrm>
        </p:spPr>
        <p:txBody>
          <a:bodyPr>
            <a:normAutofit fontScale="90000"/>
          </a:bodyPr>
          <a:lstStyle/>
          <a:p>
            <a:r>
              <a:rPr lang="es-ES" dirty="0"/>
              <a:t>Contribuimos a impulsar la investigación, desarrollo e innovación </a:t>
            </a:r>
          </a:p>
        </p:txBody>
      </p:sp>
    </p:spTree>
    <p:extLst>
      <p:ext uri="{BB962C8B-B14F-4D97-AF65-F5344CB8AC3E}">
        <p14:creationId xmlns:p14="http://schemas.microsoft.com/office/powerpoint/2010/main" val="23109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" y="1059873"/>
            <a:ext cx="6797733" cy="382372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15340" y="57730"/>
            <a:ext cx="7702838" cy="867977"/>
          </a:xfrm>
        </p:spPr>
        <p:txBody>
          <a:bodyPr>
            <a:normAutofit fontScale="90000"/>
          </a:bodyPr>
          <a:lstStyle/>
          <a:p>
            <a:r>
              <a:rPr lang="es-ES" dirty="0"/>
              <a:t>PROYECTO DE CONECTIVIDAD DEL NUEVO CAUCE DEL TURIA</a:t>
            </a:r>
          </a:p>
        </p:txBody>
      </p:sp>
    </p:spTree>
    <p:extLst>
      <p:ext uri="{BB962C8B-B14F-4D97-AF65-F5344CB8AC3E}">
        <p14:creationId xmlns:p14="http://schemas.microsoft.com/office/powerpoint/2010/main" val="257829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20654" y="166883"/>
            <a:ext cx="8023346" cy="289344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s-ES" dirty="0"/>
              <a:t>OTROS</a:t>
            </a:r>
            <a:br>
              <a:rPr lang="es-ES" dirty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- </a:t>
            </a:r>
            <a:r>
              <a:rPr lang="es-ES" sz="2000" dirty="0"/>
              <a:t>Auscultación de presas mediante tecnología DINSAR</a:t>
            </a:r>
            <a:br>
              <a:rPr lang="es-ES" sz="2000" dirty="0"/>
            </a:br>
            <a:r>
              <a:rPr lang="es-ES" sz="2000" dirty="0"/>
              <a:t>- Depuración para pequeñas poblaciones con humedales </a:t>
            </a:r>
            <a:r>
              <a:rPr lang="es-ES" sz="2000" dirty="0" err="1"/>
              <a:t>subsuperficiales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>- Aplicación caudales </a:t>
            </a:r>
            <a:r>
              <a:rPr lang="es-ES" sz="2000" dirty="0" smtClean="0"/>
              <a:t>ecológicos</a:t>
            </a:r>
            <a:br>
              <a:rPr lang="es-ES" sz="2000" dirty="0" smtClean="0"/>
            </a:br>
            <a:r>
              <a:rPr lang="es-ES" sz="2000" dirty="0" smtClean="0"/>
              <a:t>- Convenio con IGME para estudio aguas subterráneas</a:t>
            </a:r>
            <a:br>
              <a:rPr lang="es-ES" sz="2000" dirty="0" smtClean="0"/>
            </a:br>
            <a:r>
              <a:rPr lang="es-ES" sz="2000" dirty="0" smtClean="0"/>
              <a:t>- Convenios con universidades para el desarrollo de modelos matemáticos</a:t>
            </a:r>
            <a:br>
              <a:rPr lang="es-ES" sz="2000" dirty="0" smtClean="0"/>
            </a:br>
            <a:r>
              <a:rPr lang="es-ES" sz="2000" dirty="0" smtClean="0"/>
              <a:t>- Convenios con el CEAM para evaluación del impacto de CC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>- Jornadas</a:t>
            </a:r>
            <a:br>
              <a:rPr lang="es-ES" sz="2000" dirty="0"/>
            </a:br>
            <a:r>
              <a:rPr lang="es-ES" sz="2000" dirty="0"/>
              <a:t>- Comunicación</a:t>
            </a:r>
            <a:br>
              <a:rPr lang="es-ES" sz="2000" dirty="0"/>
            </a:br>
            <a:endParaRPr lang="es-E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6" y="55001"/>
            <a:ext cx="1773499" cy="13331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55616"/>
            <a:ext cx="2472480" cy="133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68" y="3060329"/>
            <a:ext cx="1999251" cy="1332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80" y="3675616"/>
            <a:ext cx="1999249" cy="1332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90" y="3675616"/>
            <a:ext cx="1999249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/>
          <p:nvPr/>
        </p:nvSpPr>
        <p:spPr>
          <a:xfrm>
            <a:off x="1108934" y="1415893"/>
            <a:ext cx="8035066" cy="646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Es imprescindible</a:t>
            </a: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tener una </a:t>
            </a:r>
            <a:r>
              <a:rPr lang="es" sz="1500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actitud </a:t>
            </a: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 apertura con la comunidad investigadora y universidades, así como con otros sectores de la sociedad relacionados con el agua. </a:t>
            </a:r>
            <a:endParaRPr sz="1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29"/>
          <p:cNvSpPr txBox="1"/>
          <p:nvPr/>
        </p:nvSpPr>
        <p:spPr>
          <a:xfrm>
            <a:off x="1397600" y="791175"/>
            <a:ext cx="2145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Conclusiones</a:t>
            </a:r>
            <a:endParaRPr sz="2500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78" name="Google Shape;278;p29"/>
          <p:cNvSpPr txBox="1"/>
          <p:nvPr/>
        </p:nvSpPr>
        <p:spPr>
          <a:xfrm>
            <a:off x="1108933" y="2108806"/>
            <a:ext cx="8035067" cy="602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Es sencillo implantar soluciones novedosas mediante proyectos piloto con contratos menores.</a:t>
            </a:r>
            <a:endParaRPr sz="1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826960" y="1499443"/>
            <a:ext cx="203700" cy="203700"/>
          </a:xfrm>
          <a:prstGeom prst="ellipse">
            <a:avLst/>
          </a:prstGeom>
          <a:solidFill>
            <a:srgbClr val="4BB3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826961" y="2244291"/>
            <a:ext cx="203700" cy="203700"/>
          </a:xfrm>
          <a:prstGeom prst="ellipse">
            <a:avLst/>
          </a:prstGeom>
          <a:solidFill>
            <a:srgbClr val="4BB3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8;p29"/>
          <p:cNvSpPr txBox="1"/>
          <p:nvPr/>
        </p:nvSpPr>
        <p:spPr>
          <a:xfrm>
            <a:off x="1108933" y="2771549"/>
            <a:ext cx="4606892" cy="105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Una vez probada la eficacia y mejora de los proyectos piloto, ya se pueden implantar las soluciones </a:t>
            </a:r>
            <a:r>
              <a:rPr lang="es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mayor </a:t>
            </a: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escala. </a:t>
            </a:r>
            <a:endParaRPr sz="1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280;p29"/>
          <p:cNvSpPr/>
          <p:nvPr/>
        </p:nvSpPr>
        <p:spPr>
          <a:xfrm>
            <a:off x="826960" y="2907034"/>
            <a:ext cx="203700" cy="203700"/>
          </a:xfrm>
          <a:prstGeom prst="ellipse">
            <a:avLst/>
          </a:prstGeom>
          <a:solidFill>
            <a:srgbClr val="4BB3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0" name="Picture 6" descr="https://cdn.liveplan.com/liveplan/content/uploads/2018/05/18165210/LivePlan-Headers-37.jpg?format=au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5" r="17604"/>
          <a:stretch/>
        </p:blipFill>
        <p:spPr bwMode="auto">
          <a:xfrm>
            <a:off x="5207512" y="2983234"/>
            <a:ext cx="3936488" cy="2032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t="22231" b="11621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58;p33"/>
          <p:cNvSpPr txBox="1"/>
          <p:nvPr/>
        </p:nvSpPr>
        <p:spPr>
          <a:xfrm>
            <a:off x="2508101" y="2557857"/>
            <a:ext cx="3677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 dirty="0">
                <a:solidFill>
                  <a:schemeClr val="accent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Black"/>
                <a:cs typeface="Lato Black"/>
                <a:sym typeface="Lato Black"/>
              </a:rPr>
              <a:t>Gracias</a:t>
            </a:r>
            <a:endParaRPr sz="5000" dirty="0">
              <a:solidFill>
                <a:schemeClr val="accent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4" name="Google Shape;369;p33"/>
          <p:cNvGrpSpPr/>
          <p:nvPr/>
        </p:nvGrpSpPr>
        <p:grpSpPr>
          <a:xfrm>
            <a:off x="1003785" y="2920824"/>
            <a:ext cx="357561" cy="357582"/>
            <a:chOff x="864491" y="1723250"/>
            <a:chExt cx="397866" cy="397887"/>
          </a:xfrm>
        </p:grpSpPr>
        <p:sp>
          <p:nvSpPr>
            <p:cNvPr id="5" name="Google Shape;370;p3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1;p3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2;p3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Google Shape;3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313" y="230594"/>
            <a:ext cx="984973" cy="9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9751" y="3958050"/>
            <a:ext cx="3245450" cy="60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375;p33"/>
          <p:cNvGrpSpPr/>
          <p:nvPr/>
        </p:nvGrpSpPr>
        <p:grpSpPr>
          <a:xfrm>
            <a:off x="1490166" y="2972940"/>
            <a:ext cx="387681" cy="272572"/>
            <a:chOff x="3386036" y="1746339"/>
            <a:chExt cx="397907" cy="279762"/>
          </a:xfrm>
        </p:grpSpPr>
        <p:sp>
          <p:nvSpPr>
            <p:cNvPr id="11" name="Google Shape;376;p33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7;p33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78;p33"/>
          <p:cNvSpPr/>
          <p:nvPr/>
        </p:nvSpPr>
        <p:spPr>
          <a:xfrm>
            <a:off x="486119" y="2944129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4BB3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58;p33"/>
          <p:cNvSpPr txBox="1"/>
          <p:nvPr/>
        </p:nvSpPr>
        <p:spPr>
          <a:xfrm>
            <a:off x="-419609" y="1969945"/>
            <a:ext cx="34656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000"/>
              </a:spcAft>
            </a:pPr>
            <a:r>
              <a:rPr lang="es-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contacto@chj.es</a:t>
            </a: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+34963938800</a:t>
            </a:r>
            <a:b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ww.chj.es</a:t>
            </a:r>
            <a:endParaRPr sz="1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92D050">
                <a:tint val="45000"/>
                <a:satMod val="400000"/>
              </a:srgbClr>
            </a:duotone>
          </a:blip>
          <a:srcRect b="14013"/>
          <a:stretch/>
        </p:blipFill>
        <p:spPr>
          <a:xfrm>
            <a:off x="7271064" y="-83498"/>
            <a:ext cx="2035579" cy="243858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20" name="Marcador de texto 1">
            <a:extLst>
              <a:ext uri="{FF2B5EF4-FFF2-40B4-BE49-F238E27FC236}">
                <a16:creationId xmlns:a16="http://schemas.microsoft.com/office/drawing/2014/main" id="{DD3CB015-4745-A531-B153-6214348B6115}"/>
              </a:ext>
            </a:extLst>
          </p:cNvPr>
          <p:cNvSpPr txBox="1">
            <a:spLocks/>
          </p:cNvSpPr>
          <p:nvPr/>
        </p:nvSpPr>
        <p:spPr>
          <a:xfrm>
            <a:off x="4772416" y="453943"/>
            <a:ext cx="2661291" cy="167456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s-ES" sz="2000" b="1" i="1" dirty="0" smtClean="0">
                <a:solidFill>
                  <a:srgbClr val="92D050"/>
                </a:solidFill>
              </a:rPr>
              <a:t>Lo único constante en la VIDA es el CAMBIO</a:t>
            </a:r>
          </a:p>
          <a:p>
            <a:pPr algn="r"/>
            <a:endParaRPr lang="es-ES" sz="1600" b="1" i="1" dirty="0" smtClean="0">
              <a:solidFill>
                <a:srgbClr val="92D050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352386" y="2128507"/>
            <a:ext cx="1791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r"/>
            <a:r>
              <a:rPr lang="es-ES" sz="1200" b="1" i="1" dirty="0">
                <a:solidFill>
                  <a:srgbClr val="92D050"/>
                </a:solidFill>
              </a:rPr>
              <a:t>Heráclito de Éfeso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68" y="1581844"/>
            <a:ext cx="4341469" cy="2503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402525" y="368203"/>
            <a:ext cx="7702838" cy="959911"/>
          </a:xfrm>
        </p:spPr>
        <p:txBody>
          <a:bodyPr>
            <a:normAutofit/>
          </a:bodyPr>
          <a:lstStyle/>
          <a:p>
            <a:r>
              <a:rPr lang="es-ES" dirty="0">
                <a:latin typeface="Lato" panose="020F0502020204030203" pitchFamily="34" charset="0"/>
              </a:rPr>
              <a:t>1926 Las Confederaciones Hidrográficas</a:t>
            </a:r>
            <a:br>
              <a:rPr lang="es-ES" dirty="0">
                <a:latin typeface="Lato" panose="020F0502020204030203" pitchFamily="34" charset="0"/>
              </a:rPr>
            </a:br>
            <a:r>
              <a:rPr lang="es-ES" sz="2000" i="1" dirty="0">
                <a:latin typeface="Lato" panose="020F0502020204030203" pitchFamily="34" charset="0"/>
              </a:rPr>
              <a:t>Una idea innovadora en sí misma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-1" t="914" r="1351" b="45345"/>
          <a:stretch/>
        </p:blipFill>
        <p:spPr>
          <a:xfrm>
            <a:off x="5459702" y="1263816"/>
            <a:ext cx="3107284" cy="238605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336978" y="1669610"/>
            <a:ext cx="1801300" cy="625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000" b="1" dirty="0">
                <a:solidFill>
                  <a:schemeClr val="tx1"/>
                </a:solidFill>
                <a:latin typeface="Lato" panose="020F0502020204030203" pitchFamily="34" charset="0"/>
                <a:ea typeface="Lato Black"/>
                <a:cs typeface="Lato Black"/>
              </a:rPr>
              <a:t>Constitución de la asamblea de Confederación Hidrográfica del Júcar (24/11/1935)</a:t>
            </a:r>
            <a:endParaRPr lang="es-ES" sz="1000" b="1" i="0" u="none" strike="noStrike" cap="none" dirty="0">
              <a:solidFill>
                <a:schemeClr val="tx1"/>
              </a:solidFill>
              <a:latin typeface="Lato" panose="020F0502020204030203" pitchFamily="34" charset="0"/>
              <a:ea typeface="Lato Black"/>
              <a:cs typeface="Lato Black"/>
              <a:sym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13325" y="3919844"/>
            <a:ext cx="2600037" cy="62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600" b="1" dirty="0">
                <a:solidFill>
                  <a:schemeClr val="bg1"/>
                </a:solidFill>
                <a:latin typeface="Lato" panose="020F0502020204030203" pitchFamily="34" charset="0"/>
                <a:ea typeface="Lato Black"/>
                <a:cs typeface="Lato Black"/>
              </a:rPr>
              <a:t>Las Confederaciones nacen unidas a un plan de obras</a:t>
            </a:r>
            <a:endParaRPr lang="es-ES" sz="1600" b="1" i="0" u="none" strike="noStrike" cap="none" dirty="0">
              <a:solidFill>
                <a:schemeClr val="bg1"/>
              </a:solidFill>
              <a:latin typeface="Lato" panose="020F0502020204030203" pitchFamily="34" charset="0"/>
              <a:ea typeface="Lato Black"/>
              <a:cs typeface="Lato Black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90894" y="3508967"/>
            <a:ext cx="3892970" cy="24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000" dirty="0">
                <a:solidFill>
                  <a:schemeClr val="bg1"/>
                </a:solidFill>
                <a:latin typeface="Lato" panose="020F0502020204030203" pitchFamily="34" charset="0"/>
                <a:ea typeface="Lato Black"/>
                <a:cs typeface="Lato Black"/>
              </a:rPr>
              <a:t>Foto de la sala de control del SAIH (1995)</a:t>
            </a:r>
            <a:endParaRPr lang="es-ES" sz="1000" b="0" i="0" u="none" strike="noStrike" cap="none" dirty="0">
              <a:solidFill>
                <a:schemeClr val="bg1"/>
              </a:solidFill>
              <a:latin typeface="Lato" panose="020F0502020204030203" pitchFamily="34" charset="0"/>
              <a:ea typeface="Lato Black"/>
              <a:cs typeface="Lato Black"/>
              <a:sym typeface="Arial"/>
            </a:endParaRPr>
          </a:p>
        </p:txBody>
      </p:sp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-61877" y="157378"/>
            <a:ext cx="9144000" cy="830030"/>
          </a:xfrm>
        </p:spPr>
        <p:txBody>
          <a:bodyPr>
            <a:normAutofit/>
          </a:bodyPr>
          <a:lstStyle/>
          <a:p>
            <a:r>
              <a:rPr lang="es-ES" dirty="0">
                <a:latin typeface="Lato" panose="020F0502020204030203" pitchFamily="34" charset="0"/>
              </a:rPr>
              <a:t>1982 La </a:t>
            </a:r>
            <a:r>
              <a:rPr lang="es-ES" dirty="0" err="1">
                <a:latin typeface="Lato" panose="020F0502020204030203" pitchFamily="34" charset="0"/>
              </a:rPr>
              <a:t>pantanada</a:t>
            </a:r>
            <a:r>
              <a:rPr lang="es-ES" dirty="0">
                <a:latin typeface="Lato" panose="020F0502020204030203" pitchFamily="34" charset="0"/>
              </a:rPr>
              <a:t> de </a:t>
            </a:r>
            <a:r>
              <a:rPr lang="es-ES" dirty="0" err="1">
                <a:latin typeface="Lato" panose="020F0502020204030203" pitchFamily="34" charset="0"/>
              </a:rPr>
              <a:t>Tous</a:t>
            </a:r>
            <a:r>
              <a:rPr lang="es-ES" dirty="0">
                <a:latin typeface="Lato" panose="020F0502020204030203" pitchFamily="34" charset="0"/>
              </a:rPr>
              <a:t> y el SAIH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3" y="913654"/>
            <a:ext cx="3892970" cy="259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073" y="1870049"/>
            <a:ext cx="4279087" cy="2989961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4666072" y="3001791"/>
            <a:ext cx="1155032" cy="378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5506485" y="830030"/>
            <a:ext cx="3575638" cy="9770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  <a:latin typeface="Lato" panose="020F0502020204030203" pitchFamily="34" charset="0"/>
              <a:ea typeface="Lato Black"/>
              <a:cs typeface="Lato Black"/>
            </a:endParaRPr>
          </a:p>
          <a:p>
            <a:pPr algn="ctr"/>
            <a:r>
              <a:rPr lang="es-ES" dirty="0">
                <a:solidFill>
                  <a:srgbClr val="FFFFFF"/>
                </a:solidFill>
                <a:latin typeface="Lato" panose="020F0502020204030203" pitchFamily="34" charset="0"/>
                <a:ea typeface="Lato Black"/>
                <a:cs typeface="Lato Black"/>
              </a:rPr>
              <a:t>El primer SAIH de España que entró en funcionamiento fue el de la cuenca del Júcar en 1989</a:t>
            </a:r>
          </a:p>
          <a:p>
            <a:pPr algn="ctr"/>
            <a:endParaRPr lang="es-ES" dirty="0"/>
          </a:p>
        </p:txBody>
      </p:sp>
      <p:cxnSp>
        <p:nvCxnSpPr>
          <p:cNvPr id="10" name="Conector recto de flecha 9"/>
          <p:cNvCxnSpPr>
            <a:stCxn id="9" idx="0"/>
            <a:endCxn id="6" idx="3"/>
          </p:cNvCxnSpPr>
          <p:nvPr/>
        </p:nvCxnSpPr>
        <p:spPr>
          <a:xfrm flipV="1">
            <a:off x="5243588" y="1663973"/>
            <a:ext cx="786537" cy="13378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757516" y="145757"/>
            <a:ext cx="7702838" cy="777108"/>
          </a:xfrm>
        </p:spPr>
        <p:txBody>
          <a:bodyPr>
            <a:normAutofit/>
          </a:bodyPr>
          <a:lstStyle/>
          <a:p>
            <a:r>
              <a:rPr lang="es-ES" dirty="0">
                <a:latin typeface="Lato" panose="020F0502020204030203" pitchFamily="34" charset="0"/>
              </a:rPr>
              <a:t>2000   CHJ  cuenca piloto para implantar la DMA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78" y="985923"/>
            <a:ext cx="2019912" cy="225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upo 8"/>
          <p:cNvGrpSpPr/>
          <p:nvPr/>
        </p:nvGrpSpPr>
        <p:grpSpPr>
          <a:xfrm>
            <a:off x="2516319" y="996244"/>
            <a:ext cx="2707220" cy="1647896"/>
            <a:chOff x="3423552" y="1069376"/>
            <a:chExt cx="3919148" cy="250973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3552" y="1069376"/>
              <a:ext cx="3190672" cy="2509736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1807" y="1960115"/>
              <a:ext cx="1322962" cy="103113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3288" y="1263929"/>
              <a:ext cx="1361872" cy="1060315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5381" y="2543774"/>
              <a:ext cx="1167319" cy="953311"/>
            </a:xfrm>
            <a:prstGeom prst="rect">
              <a:avLst/>
            </a:prstGeom>
            <a:effectLst>
              <a:softEdge rad="50800"/>
            </a:effec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2501" y="3748886"/>
            <a:ext cx="1842902" cy="11057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0" y="3247582"/>
            <a:ext cx="2378815" cy="24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200" b="1" i="0" u="none" strike="noStrike" cap="none" dirty="0">
                <a:solidFill>
                  <a:srgbClr val="FFFFFF"/>
                </a:solidFill>
                <a:latin typeface="Lato" panose="020F0502020204030203" pitchFamily="34" charset="0"/>
                <a:ea typeface="Lato Black"/>
                <a:cs typeface="Lato Black"/>
                <a:sym typeface="Arial"/>
              </a:rPr>
              <a:t>15 CUENCAS PILOTO</a:t>
            </a:r>
          </a:p>
        </p:txBody>
      </p:sp>
      <p:sp>
        <p:nvSpPr>
          <p:cNvPr id="11" name="Elipse 10"/>
          <p:cNvSpPr/>
          <p:nvPr/>
        </p:nvSpPr>
        <p:spPr>
          <a:xfrm>
            <a:off x="577516" y="2743202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2411587" y="2548462"/>
            <a:ext cx="2811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Sistema de información hidrológica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555606" y="947920"/>
            <a:ext cx="1706026" cy="1317642"/>
            <a:chOff x="6168878" y="1239153"/>
            <a:chExt cx="2452106" cy="157233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8878" y="1822286"/>
              <a:ext cx="2452106" cy="9892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8878" y="1239933"/>
              <a:ext cx="1447294" cy="9668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14503" y="1239153"/>
              <a:ext cx="1306481" cy="968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1" name="Rectángulo 20"/>
          <p:cNvSpPr/>
          <p:nvPr/>
        </p:nvSpPr>
        <p:spPr>
          <a:xfrm>
            <a:off x="5588047" y="2048284"/>
            <a:ext cx="14158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Masas de agua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260177" y="3582760"/>
            <a:ext cx="1964405" cy="1216509"/>
            <a:chOff x="2353501" y="3273378"/>
            <a:chExt cx="2106180" cy="1161118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53501" y="3273378"/>
              <a:ext cx="1317849" cy="9139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59371" y="3663367"/>
              <a:ext cx="1200310" cy="7711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5" name="Rectángulo 24"/>
          <p:cNvSpPr/>
          <p:nvPr/>
        </p:nvSpPr>
        <p:spPr>
          <a:xfrm>
            <a:off x="0" y="4552072"/>
            <a:ext cx="2241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Registro Zonas Protegidas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8815" y="3150519"/>
            <a:ext cx="1555522" cy="111180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7" name="Rectángulo 26"/>
          <p:cNvSpPr/>
          <p:nvPr/>
        </p:nvSpPr>
        <p:spPr>
          <a:xfrm>
            <a:off x="2378814" y="4150946"/>
            <a:ext cx="162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Presiones e impactos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2946" y="962274"/>
            <a:ext cx="1895552" cy="1409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ángulo 28"/>
          <p:cNvSpPr/>
          <p:nvPr/>
        </p:nvSpPr>
        <p:spPr>
          <a:xfrm>
            <a:off x="7432804" y="2297637"/>
            <a:ext cx="14158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Cond. referencia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32331" y="2995493"/>
            <a:ext cx="1348793" cy="1588253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2" name="Rectángulo 31"/>
          <p:cNvSpPr/>
          <p:nvPr/>
        </p:nvSpPr>
        <p:spPr>
          <a:xfrm>
            <a:off x="3943607" y="4533222"/>
            <a:ext cx="15647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Redes de medidas</a:t>
            </a:r>
          </a:p>
        </p:txBody>
      </p:sp>
      <p:grpSp>
        <p:nvGrpSpPr>
          <p:cNvPr id="35" name="Grupo 34"/>
          <p:cNvGrpSpPr/>
          <p:nvPr/>
        </p:nvGrpSpPr>
        <p:grpSpPr>
          <a:xfrm>
            <a:off x="5599456" y="2743202"/>
            <a:ext cx="1833348" cy="1519118"/>
            <a:chOff x="5647826" y="3240708"/>
            <a:chExt cx="1662176" cy="1359117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47826" y="3240708"/>
              <a:ext cx="1011659" cy="794875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153655" y="3875554"/>
              <a:ext cx="1156347" cy="724271"/>
            </a:xfrm>
            <a:prstGeom prst="rect">
              <a:avLst/>
            </a:prstGeom>
            <a:effectLst>
              <a:softEdge rad="38100"/>
            </a:effectLst>
          </p:spPr>
        </p:pic>
      </p:grpSp>
      <p:sp>
        <p:nvSpPr>
          <p:cNvPr id="36" name="Rectángulo 35"/>
          <p:cNvSpPr/>
          <p:nvPr/>
        </p:nvSpPr>
        <p:spPr>
          <a:xfrm>
            <a:off x="5481125" y="4291140"/>
            <a:ext cx="1780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Análisis económicos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7363493" y="4707822"/>
            <a:ext cx="1780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Lato" panose="020F0502020204030203" pitchFamily="34" charset="0"/>
              </a:rPr>
              <a:t>Participación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5561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7957" y="356164"/>
            <a:ext cx="8008734" cy="634435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2003 Red Mediterránea de Organismos de Cuenca</a:t>
            </a: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7443146" y="6558708"/>
            <a:ext cx="2257114" cy="22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900">
                <a:solidFill>
                  <a:schemeClr val="bg1"/>
                </a:solidFill>
                <a:effectLst/>
              </a:rPr>
              <a:t>Jornada de Expertos. 20/11/2003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2" y="1845807"/>
            <a:ext cx="1785689" cy="220623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20" y="1346471"/>
            <a:ext cx="5610334" cy="32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056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t="12159"/>
          <a:stretch/>
        </p:blipFill>
        <p:spPr>
          <a:xfrm>
            <a:off x="1956261" y="1141646"/>
            <a:ext cx="5279324" cy="296114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57860" y="239293"/>
            <a:ext cx="5622973" cy="902353"/>
          </a:xfrm>
        </p:spPr>
        <p:txBody>
          <a:bodyPr>
            <a:normAutofit fontScale="90000"/>
          </a:bodyPr>
          <a:lstStyle/>
          <a:p>
            <a:r>
              <a:rPr lang="es-ES" dirty="0"/>
              <a:t>2004 Estudio para el desarrollo </a:t>
            </a:r>
            <a:br>
              <a:rPr lang="es-ES" dirty="0"/>
            </a:br>
            <a:r>
              <a:rPr lang="es-ES" dirty="0"/>
              <a:t>Sostenible de </a:t>
            </a:r>
            <a:r>
              <a:rPr lang="es-ES" dirty="0" err="1"/>
              <a:t>l´Albufera</a:t>
            </a:r>
            <a:r>
              <a:rPr lang="es-ES" dirty="0"/>
              <a:t> de Valencia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7045836" y="44566"/>
            <a:ext cx="2191588" cy="1370404"/>
            <a:chOff x="3277974" y="3294269"/>
            <a:chExt cx="2832244" cy="1799730"/>
          </a:xfrm>
        </p:grpSpPr>
        <p:pic>
          <p:nvPicPr>
            <p:cNvPr id="6" name="Picture 84" descr="Z:\7241-Albufera\Fase-3_MA3_Modelo_Ambiental\MA3-01_Análisis_variables\MA3-01-1_Análisis-variables\031120_Jornada_Albufera\2003_11_20 Jornada Expertos\2003_11_20_Jornada_Albufera 00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9" b="2554"/>
            <a:stretch>
              <a:fillRect/>
            </a:stretch>
          </p:blipFill>
          <p:spPr bwMode="auto">
            <a:xfrm>
              <a:off x="3277974" y="3294269"/>
              <a:ext cx="2832244" cy="17997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85"/>
            <p:cNvSpPr txBox="1">
              <a:spLocks noChangeArrowheads="1"/>
            </p:cNvSpPr>
            <p:nvPr/>
          </p:nvSpPr>
          <p:spPr bwMode="auto">
            <a:xfrm>
              <a:off x="3768407" y="4834614"/>
              <a:ext cx="1392611" cy="24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s-ES" altLang="es-ES" sz="600" b="1" dirty="0"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Jornada de Expertos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0" y="3747655"/>
            <a:ext cx="1857860" cy="1395845"/>
            <a:chOff x="6741716" y="584528"/>
            <a:chExt cx="1937084" cy="1493612"/>
          </a:xfrm>
        </p:grpSpPr>
        <p:pic>
          <p:nvPicPr>
            <p:cNvPr id="9" name="Picture 17" descr="D:\Mis documentos\Publicaciones\Estudios_cuaternario\Imagenes\BA20_1_LAGO_TYPSA_200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5" t="17146" r="35712" b="28271"/>
            <a:stretch>
              <a:fillRect/>
            </a:stretch>
          </p:blipFill>
          <p:spPr bwMode="auto">
            <a:xfrm>
              <a:off x="6741716" y="584528"/>
              <a:ext cx="1937084" cy="1493612"/>
            </a:xfrm>
            <a:prstGeom prst="rect">
              <a:avLst/>
            </a:prstGeom>
            <a:noFill/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7305216" y="1878085"/>
              <a:ext cx="137358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ES" sz="600" b="1" dirty="0">
                  <a:latin typeface="Lato" panose="020F0502020204030203" pitchFamily="34" charset="0"/>
                </a:rPr>
                <a:t>Curvado y MDT de la Batimetría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7262870" y="3747654"/>
            <a:ext cx="1847160" cy="1421925"/>
            <a:chOff x="6666682" y="2385060"/>
            <a:chExt cx="1936800" cy="1546100"/>
          </a:xfrm>
        </p:grpSpPr>
        <p:pic>
          <p:nvPicPr>
            <p:cNvPr id="12" name="chlorophyla.avi">
              <a:hlinkClick r:id="" action="ppaction://media"/>
            </p:cNvPr>
            <p:cNvPicPr>
              <a:picLocks noChangeAspect="1" noChangeArrowheads="1"/>
            </p:cNvPicPr>
            <p:nvPr>
              <a:videoFile r:link="rId1"/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682" y="2385060"/>
              <a:ext cx="1936800" cy="1546100"/>
            </a:xfrm>
            <a:prstGeom prst="rect">
              <a:avLst/>
            </a:prstGeom>
            <a:noFill/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>
              <a:off x="7229898" y="3727091"/>
              <a:ext cx="137358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s-ES" altLang="es-ES" sz="600" b="1" dirty="0">
                  <a:latin typeface="Lato" panose="020F0502020204030203" pitchFamily="34" charset="0"/>
                </a:rPr>
                <a:t>Estado eutrófico del lago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-39267" y="1"/>
            <a:ext cx="1988603" cy="1482436"/>
            <a:chOff x="498164" y="3365660"/>
            <a:chExt cx="2079812" cy="1634637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164" y="3365660"/>
              <a:ext cx="2044033" cy="1634637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16" name="Text Box 38"/>
            <p:cNvSpPr txBox="1">
              <a:spLocks noChangeArrowheads="1"/>
            </p:cNvSpPr>
            <p:nvPr/>
          </p:nvSpPr>
          <p:spPr bwMode="auto">
            <a:xfrm>
              <a:off x="537431" y="4716643"/>
              <a:ext cx="2040545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ES" sz="700" b="1" dirty="0">
                  <a:latin typeface="Lato" panose="020F0502020204030203" pitchFamily="34" charset="0"/>
                </a:rPr>
                <a:t>Procesos erosión-sedimentación 1999-2003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0941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69620" y="240983"/>
            <a:ext cx="7702838" cy="572700"/>
          </a:xfrm>
        </p:spPr>
        <p:txBody>
          <a:bodyPr/>
          <a:lstStyle/>
          <a:p>
            <a:r>
              <a:rPr lang="es-ES" dirty="0" smtClean="0"/>
              <a:t>2006 </a:t>
            </a:r>
            <a:r>
              <a:rPr lang="es-ES" dirty="0"/>
              <a:t>Tancat de la Pipa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39" y="980951"/>
            <a:ext cx="7200000" cy="370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797121" y="231241"/>
            <a:ext cx="7702838" cy="1123171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Lato" panose="020F0502020204030203" pitchFamily="34" charset="0"/>
              </a:rPr>
              <a:t>Participación en proyectos europeos</a:t>
            </a:r>
            <a:br>
              <a:rPr lang="es-ES" dirty="0">
                <a:latin typeface="Lato" panose="020F0502020204030203" pitchFamily="34" charset="0"/>
              </a:rPr>
            </a:br>
            <a:r>
              <a:rPr lang="es-ES" dirty="0">
                <a:latin typeface="Lato" panose="020F0502020204030203" pitchFamily="34" charset="0"/>
              </a:rPr>
              <a:t>2014  LIFE TRIVERS</a:t>
            </a:r>
            <a:br>
              <a:rPr lang="es-ES" dirty="0">
                <a:latin typeface="Lato" panose="020F0502020204030203" pitchFamily="34" charset="0"/>
              </a:rPr>
            </a:br>
            <a:r>
              <a:rPr lang="es-ES" dirty="0">
                <a:latin typeface="Lato" panose="020F0502020204030203" pitchFamily="34" charset="0"/>
              </a:rPr>
              <a:t>2015 LIFE ALBUFERA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1" y="1531008"/>
            <a:ext cx="4462624" cy="176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10335" b="20472"/>
          <a:stretch/>
        </p:blipFill>
        <p:spPr>
          <a:xfrm>
            <a:off x="4728279" y="3131054"/>
            <a:ext cx="4113239" cy="189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2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58997" y="50740"/>
            <a:ext cx="7702838" cy="994287"/>
          </a:xfrm>
        </p:spPr>
        <p:txBody>
          <a:bodyPr>
            <a:normAutofit/>
          </a:bodyPr>
          <a:lstStyle/>
          <a:p>
            <a:r>
              <a:rPr lang="es-ES" dirty="0"/>
              <a:t>CONCIENCIACIÓN CIUDADANA </a:t>
            </a:r>
            <a:br>
              <a:rPr lang="es-ES" dirty="0"/>
            </a:br>
            <a:r>
              <a:rPr lang="es-ES" dirty="0"/>
              <a:t>CONVENIOS DE CUSTODIA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73410" y="956832"/>
            <a:ext cx="3052583" cy="2006767"/>
            <a:chOff x="125572" y="812060"/>
            <a:chExt cx="3609975" cy="241935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572" y="812060"/>
              <a:ext cx="3609975" cy="241935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572" y="812060"/>
              <a:ext cx="933207" cy="878669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2764680" y="3088140"/>
            <a:ext cx="3322087" cy="2006767"/>
            <a:chOff x="3730901" y="963314"/>
            <a:chExt cx="3322087" cy="200676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/>
            <a:srcRect l="6269" r="19317"/>
            <a:stretch/>
          </p:blipFill>
          <p:spPr>
            <a:xfrm>
              <a:off x="3730901" y="963314"/>
              <a:ext cx="3322087" cy="2006767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2028" y="2179854"/>
              <a:ext cx="870960" cy="783772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5215807" y="950377"/>
            <a:ext cx="2880000" cy="1932036"/>
            <a:chOff x="5215807" y="950377"/>
            <a:chExt cx="2880000" cy="1932036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5807" y="956832"/>
              <a:ext cx="2880000" cy="1925581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5807" y="950377"/>
              <a:ext cx="1080000" cy="363412"/>
            </a:xfrm>
            <a:prstGeom prst="rect">
              <a:avLst/>
            </a:prstGeom>
            <a:solidFill>
              <a:srgbClr val="6B81AD"/>
            </a:solidFill>
          </p:spPr>
        </p:pic>
      </p:grpSp>
      <p:sp>
        <p:nvSpPr>
          <p:cNvPr id="12" name="CuadroTexto 11"/>
          <p:cNvSpPr txBox="1"/>
          <p:nvPr/>
        </p:nvSpPr>
        <p:spPr>
          <a:xfrm>
            <a:off x="1554480" y="2712720"/>
            <a:ext cx="981853" cy="25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600" b="1" i="0" u="none" strike="noStrike" cap="none" dirty="0">
                <a:solidFill>
                  <a:schemeClr val="bg1"/>
                </a:solidFill>
                <a:latin typeface="Lato Black"/>
                <a:ea typeface="Lato Black"/>
                <a:cs typeface="Lato Black"/>
                <a:sym typeface="Arial"/>
              </a:rPr>
              <a:t>2011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164880" y="2608958"/>
            <a:ext cx="981853" cy="25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600" b="1" i="0" u="none" strike="noStrike" cap="none" dirty="0">
                <a:solidFill>
                  <a:schemeClr val="bg1"/>
                </a:solidFill>
                <a:latin typeface="Lato Black"/>
                <a:ea typeface="Lato Black"/>
                <a:cs typeface="Lato Black"/>
                <a:sym typeface="Arial"/>
              </a:rPr>
              <a:t>2015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764680" y="3125646"/>
            <a:ext cx="981853" cy="25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marR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600" b="1" i="0" u="none" strike="noStrike" cap="none" dirty="0">
                <a:solidFill>
                  <a:schemeClr val="bg1"/>
                </a:solidFill>
                <a:latin typeface="Lato Black"/>
                <a:ea typeface="Lato Black"/>
                <a:cs typeface="Lato Black"/>
                <a:sym typeface="Arial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7997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91425" rIns="91425" bIns="91425" anchor="ctr" anchorCtr="0">
        <a:noAutofit/>
      </a:bodyPr>
      <a:lstStyle>
        <a:defPPr marL="0" marR="0" indent="0" algn="l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Font typeface="Arial"/>
          <a:buNone/>
          <a:defRPr sz="1600" b="0" i="0" u="none" strike="noStrike" cap="none" dirty="0" smtClean="0">
            <a:solidFill>
              <a:srgbClr val="FFFFFF"/>
            </a:solidFill>
            <a:latin typeface="Lato Black"/>
            <a:ea typeface="Lato Black"/>
            <a:cs typeface="Lato Black"/>
            <a:sym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9C28263EC76D940B042D36569FAA034" ma:contentTypeVersion="3" ma:contentTypeDescription="Crear nuevo documento." ma:contentTypeScope="" ma:versionID="0bd0cb5344d1690a3cbbf46c3df11430">
  <xsd:schema xmlns:xsd="http://www.w3.org/2001/XMLSchema" xmlns:xs="http://www.w3.org/2001/XMLSchema" xmlns:p="http://schemas.microsoft.com/office/2006/metadata/properties" xmlns:ns2="3a59c1f3-7cfe-4866-877d-3ef18be60a0b" targetNamespace="http://schemas.microsoft.com/office/2006/metadata/properties" ma:root="true" ma:fieldsID="1ad7025399c6cd353cb708f172dda5e6" ns2:_="">
    <xsd:import namespace="3a59c1f3-7cfe-4866-877d-3ef18be60a0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9c1f3-7cfe-4866-877d-3ef18be60a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9D038F-D2D5-49C2-92FA-A8CDA0A32877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1183666B-D381-456C-BE6E-051B065C7B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59c1f3-7cfe-4866-877d-3ef18be60a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0EE4B3-C5B6-4F32-8787-CAA21B64215C}">
  <ds:schemaRefs>
    <ds:schemaRef ds:uri="http://schemas.microsoft.com/office/infopath/2007/PartnerControls"/>
    <ds:schemaRef ds:uri="3a59c1f3-7cfe-4866-877d-3ef18be60a0b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3371ABD-60DC-4B8B-81E7-5226C0435D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464</Words>
  <Application>Microsoft Office PowerPoint</Application>
  <PresentationFormat>Presentación en pantalla (16:9)</PresentationFormat>
  <Paragraphs>48</Paragraphs>
  <Slides>13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Lato</vt:lpstr>
      <vt:lpstr>Lato Black</vt:lpstr>
      <vt:lpstr>Simple Light</vt:lpstr>
      <vt:lpstr>Contribuimos a impulsar la investigación, desarrollo e innovación </vt:lpstr>
      <vt:lpstr>1926 Las Confederaciones Hidrográficas Una idea innovadora en sí misma</vt:lpstr>
      <vt:lpstr>1982 La pantanada de Tous y el SAIH</vt:lpstr>
      <vt:lpstr>2000   CHJ  cuenca piloto para implantar la DMA</vt:lpstr>
      <vt:lpstr>2003 Red Mediterránea de Organismos de Cuenca</vt:lpstr>
      <vt:lpstr>2004 Estudio para el desarrollo  Sostenible de l´Albufera de Valencia</vt:lpstr>
      <vt:lpstr>2006 Tancat de la Pipa</vt:lpstr>
      <vt:lpstr>Participación en proyectos europeos 2014  LIFE TRIVERS 2015 LIFE ALBUFERA</vt:lpstr>
      <vt:lpstr>CONCIENCIACIÓN CIUDADANA  CONVENIOS DE CUSTODIA</vt:lpstr>
      <vt:lpstr>PROYECTO DE CONECTIVIDAD DEL NUEVO CAUCE DEL TURIA</vt:lpstr>
      <vt:lpstr>OTROS  - Auscultación de presas mediante tecnología DINSAR - Depuración para pequeñas poblaciones con humedales subsuperficiales - Aplicación caudales ecológicos - Convenio con IGME para estudio aguas subterráneas - Convenios con universidades para el desarrollo de modelos matemáticos - Convenios con el CEAM para evaluación del impacto de CC - Jornadas - Comunicación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Presentaciones CHJ Ejemplos</dc:title>
  <dc:creator>Jiménez Argudo, Sara María</dc:creator>
  <cp:lastModifiedBy>Jiménez Argudo, Sara María</cp:lastModifiedBy>
  <cp:revision>132</cp:revision>
  <dcterms:modified xsi:type="dcterms:W3CDTF">2025-03-04T10:04:13Z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0x01010009C28263EC76D940B042D36569FAA034</vt:lpwstr>
  </property>
</Properties>
</file>